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notesMasterIdLst>
    <p:notesMasterId r:id="rId20"/>
  </p:notesMasterIdLst>
  <p:sldIdLst>
    <p:sldId id="314" r:id="rId2"/>
    <p:sldId id="336" r:id="rId3"/>
    <p:sldId id="354" r:id="rId4"/>
    <p:sldId id="356" r:id="rId5"/>
    <p:sldId id="358" r:id="rId6"/>
    <p:sldId id="360" r:id="rId7"/>
    <p:sldId id="362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50" r:id="rId17"/>
    <p:sldId id="351" r:id="rId18"/>
    <p:sldId id="352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374" autoAdjust="0"/>
  </p:normalViewPr>
  <p:slideViewPr>
    <p:cSldViewPr snapToGrid="0">
      <p:cViewPr>
        <p:scale>
          <a:sx n="87" d="100"/>
          <a:sy n="87" d="100"/>
        </p:scale>
        <p:origin x="-45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90905-D4C4-4A16-AF04-3A70FEE8A84F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D933-27C0-49BD-AFC0-56E3CBBB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8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613734-620A-43D5-B504-C9272D41BD15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F03B68-861A-40BA-890C-20790C3B61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7586" y="1653538"/>
            <a:ext cx="10113818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مجلس عبلين المحلي</a:t>
            </a:r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– </a:t>
            </a:r>
            <a:r>
              <a:rPr lang="ar-LB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قسم المعارف</a:t>
            </a:r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  <a:p>
            <a:pPr algn="ctr"/>
            <a:r>
              <a:rPr lang="ar-LB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التربية ال</a:t>
            </a:r>
            <a:r>
              <a:rPr lang="ar-SA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لا</a:t>
            </a:r>
            <a:r>
              <a:rPr lang="ar-LB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منهجيىة</a:t>
            </a:r>
            <a:r>
              <a:rPr lang="ar-LB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54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ar-LB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قسم الشبيبة - عبلين</a:t>
            </a:r>
            <a:endParaRPr lang="he-IL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785" y="479422"/>
            <a:ext cx="1101090" cy="1082675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699" y="304798"/>
            <a:ext cx="1215021" cy="104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كيف يتم انتخاب المجلس </a:t>
            </a:r>
            <a:endParaRPr lang="he-IL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" y="2044986"/>
            <a:ext cx="10351772" cy="193899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ar-J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انتخابات </a:t>
            </a:r>
            <a:r>
              <a:rPr lang="ar-JO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مجلس شبيبة بلدي </a:t>
            </a:r>
            <a:endParaRPr lang="he-IL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he-IL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2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ar-LB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مجلس الشبيبة اللوائي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448" y="1090879"/>
            <a:ext cx="10351772" cy="384720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مندوبو </a:t>
            </a:r>
            <a:r>
              <a:rPr lang="ar-J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مجالس </a:t>
            </a:r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الشبيبة المحلية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</a:t>
            </a:r>
            <a:r>
              <a:rPr lang="ar-J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عضاء</a:t>
            </a:r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في الهيئة العامة  لمجلس </a:t>
            </a: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الشبيبة اللوائي </a:t>
            </a:r>
            <a:r>
              <a:rPr lang="ar-J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he-I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he-IL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2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ar-LB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مجلس </a:t>
            </a:r>
            <a:r>
              <a:rPr lang="ar-LB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الشبيبة القطري </a:t>
            </a:r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" y="2135471"/>
            <a:ext cx="10351772" cy="230832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يضم مندوبي مجالس الشبيبة اللوائية  من </a:t>
            </a:r>
            <a:r>
              <a:rPr lang="ar-LB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</a:t>
            </a:r>
            <a:r>
              <a:rPr lang="ar-LB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ة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</a:t>
            </a:r>
            <a:r>
              <a:rPr lang="ar-JO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لوية</a:t>
            </a:r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 شمال, حيفا, مركز, تل ابيب, القدس, الجنوب)</a:t>
            </a:r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ar-LB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فعاليات المجلس </a:t>
            </a:r>
            <a:endParaRPr lang="he-IL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48" y="1823472"/>
            <a:ext cx="10146032" cy="544764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ar-JO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يهدف </a:t>
            </a:r>
            <a:r>
              <a:rPr lang="ar-JO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المجلس لخلق اقليم تربوي محلي </a:t>
            </a:r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يعتبر المجلس هو التمثيل الشبابي المعتمد </a:t>
            </a: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والقانوني امام المجلس </a:t>
            </a:r>
            <a:r>
              <a:rPr lang="ar-J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البلدي</a:t>
            </a:r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القيام بفعاليات لا منهجية والدمج </a:t>
            </a:r>
          </a:p>
          <a:p>
            <a:pPr algn="ctr"/>
            <a:r>
              <a:rPr lang="ar-JO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بين المؤسسات المختلفة </a:t>
            </a:r>
            <a:endParaRPr lang="he-I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ar-LB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واجبات عضو المجلس </a:t>
            </a:r>
            <a:endParaRPr lang="he-IL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7152" y="1746528"/>
            <a:ext cx="10146032" cy="5601533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ملزم بتقديم التقارير بشكل ثابت ومنظم للناخبين عن نشاطه ونشاطات المجلس.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 يكون قدوة في افعاله وان يمتنع عن استغلال مكانته لحاجاته الشخصية وآرائه الذاتية.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يقظ لما يحدث في المجتمع ويتفاعل معه من اجل المصلحة العامة.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مسؤول عن اعماله ونشاطاته وكذلك عن قرارات المجلس.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يجب عليه المثابرة والوصول الى اللقاءات والاشتراك فيها بشكل فعال ومنتظم.</a:t>
            </a:r>
          </a:p>
          <a:p>
            <a:pPr algn="ctr"/>
            <a:endParaRPr lang="ar-JO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ar-LB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واجبات عضو المجلس </a:t>
            </a:r>
            <a:endParaRPr lang="he-IL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7152" y="1956495"/>
            <a:ext cx="10222232" cy="477053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JO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اذا لم يحضر العضو لقاء او اكثر عليه الاستفسار عن </a:t>
            </a:r>
            <a:r>
              <a:rPr lang="ar-JO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</a:t>
            </a:r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JO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عمال </a:t>
            </a:r>
            <a:r>
              <a:rPr lang="ar-JO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النشاطات والقرارات التي اتخذت ليكون مطلعا عليها.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يقوم بتنفيذ المهام الملقاة على عاتقه على احسن وجه.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يتعامل مع باقي اعضاء المجلس باحترام متبادل واستقامة ونزاهة.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يجب عليه مراعاة رأي الاقلية وحاجاتها.</a:t>
            </a:r>
          </a:p>
          <a:p>
            <a:pPr algn="ctr"/>
            <a:endParaRPr lang="ar-JO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446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51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للمجلس خمس لجان اساسية :</a:t>
            </a:r>
            <a:r>
              <a:rPr lang="ar-LB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endParaRPr lang="he-IL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38" y="1925607"/>
            <a:ext cx="10222232" cy="575542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لجنة الاعلام والنشر : هدفها نشر المعلومات عن المجلس البلدي ونشاطاته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اللجنة القضائية : هدفها العمل على زيادة الوعي لدى الشبيبة في موضوع حقوق الطفل والطالب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لجنة الشبيبة والجمهور : مسؤولة عن بناء وتنفيذ مشاريع اجتماعية تهدف الى انخراط ابناء الشبيبة في فعاليات اجتماعية تخدم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المجتمع المحلي في عبلين </a:t>
            </a:r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446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51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للمجلس خمس لجان اساسية :</a:t>
            </a:r>
            <a:r>
              <a:rPr lang="ar-LB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endParaRPr lang="he-IL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68" y="1948398"/>
            <a:ext cx="10222232" cy="329320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لجنة العلاقات العامة : هدفها الحفاظ على اتصال مباشر بين كامل الهيئة وجمع تفاصيل اعضاء المجلس ال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بلدي </a:t>
            </a:r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لجنة المراقبة : مسؤولة عن مراقبة اعمال اللجان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ar-JO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39340" y="576977"/>
            <a:ext cx="6766560" cy="2446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51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حق الترشيح لرئاسة المجلس:</a:t>
            </a:r>
            <a:r>
              <a:rPr lang="ar-LB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endParaRPr lang="he-IL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ar-LB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38" y="2441214"/>
            <a:ext cx="10222232" cy="4031873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عضو على الاقل سنة واحدة في مجلس الشبيبة البلدي 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فعال في الفعاليات او البرامج التي يقوم بها  المجلس البلدي 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او المدرسي</a:t>
            </a:r>
            <a:r>
              <a:rPr lang="ar-JO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فوق صف عاشر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* </a:t>
            </a:r>
            <a:endParaRPr lang="ar-JO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 ذو روح قيادية </a:t>
            </a:r>
          </a:p>
          <a:p>
            <a:pPr algn="r"/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</a:t>
            </a:r>
            <a:r>
              <a:rPr lang="ar-LB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LB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مواكب على عالم المجالس الطلابية </a:t>
            </a:r>
            <a:endParaRPr lang="ar-JO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1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مقدمة</a:t>
            </a:r>
            <a:r>
              <a:rPr lang="he-IL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he-IL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207" y="1592056"/>
            <a:ext cx="10966815" cy="375795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274320" indent="-274320"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ar-AE" sz="3200" dirty="0">
                <a:solidFill>
                  <a:prstClr val="black"/>
                </a:solidFill>
                <a:latin typeface="Constantia"/>
              </a:rPr>
              <a:t>مجلس الطلاب 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والشبيبة البلدي - عبارة </a:t>
            </a:r>
            <a:r>
              <a:rPr lang="ar-SA" sz="3200" dirty="0">
                <a:solidFill>
                  <a:prstClr val="black"/>
                </a:solidFill>
                <a:latin typeface="Constantia"/>
              </a:rPr>
              <a:t>عن هيئة سياسية 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قانونية لا </a:t>
            </a:r>
            <a:r>
              <a:rPr lang="ar-SA" sz="3200" dirty="0">
                <a:solidFill>
                  <a:prstClr val="black"/>
                </a:solidFill>
                <a:latin typeface="Constantia"/>
              </a:rPr>
              <a:t>حزبية تمثل أبناء الشبيبة في عبلين في المحافل التربوية المختلفة 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. </a:t>
            </a:r>
          </a:p>
          <a:p>
            <a:pPr marL="274320" indent="-274320"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مجلس </a:t>
            </a:r>
            <a:r>
              <a:rPr lang="ar-AE" sz="3200" dirty="0">
                <a:solidFill>
                  <a:prstClr val="black"/>
                </a:solidFill>
                <a:latin typeface="Constantia"/>
              </a:rPr>
              <a:t>الطلاب هو عباره عن مجموعه طلاب قياديين, </a:t>
            </a: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ل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دي</a:t>
            </a: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هم </a:t>
            </a:r>
            <a:r>
              <a:rPr lang="ar-AE" sz="3200" dirty="0">
                <a:solidFill>
                  <a:prstClr val="black"/>
                </a:solidFill>
                <a:latin typeface="Constantia"/>
              </a:rPr>
              <a:t>القدرة 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والرغبة في </a:t>
            </a: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ايصال افكاره</a:t>
            </a:r>
            <a:r>
              <a:rPr lang="ar-SA" sz="3200" dirty="0" smtClean="0">
                <a:solidFill>
                  <a:prstClr val="black"/>
                </a:solidFill>
                <a:latin typeface="Constantia"/>
              </a:rPr>
              <a:t>م واحداث التغيير في مجتمعهم </a:t>
            </a: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.</a:t>
            </a:r>
            <a:endParaRPr lang="ar-AE" sz="32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ar-AE" sz="3200" dirty="0">
                <a:solidFill>
                  <a:prstClr val="black"/>
                </a:solidFill>
                <a:latin typeface="Constantia"/>
              </a:rPr>
              <a:t>مجلس الطلاب هو مشروع لتعزيز </a:t>
            </a:r>
            <a:r>
              <a:rPr lang="ar-AE" sz="3200" dirty="0" smtClean="0">
                <a:solidFill>
                  <a:prstClr val="black"/>
                </a:solidFill>
                <a:latin typeface="Constantia"/>
              </a:rPr>
              <a:t>ثقه </a:t>
            </a:r>
            <a:r>
              <a:rPr lang="ar-AE" sz="3200" dirty="0">
                <a:solidFill>
                  <a:prstClr val="black"/>
                </a:solidFill>
                <a:latin typeface="Constantia"/>
              </a:rPr>
              <a:t>الطالب بنفسة.</a:t>
            </a:r>
          </a:p>
          <a:p>
            <a:pPr marL="274320" lvl="0" indent="-274320"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ar-AE" sz="3200" dirty="0">
                <a:solidFill>
                  <a:prstClr val="black"/>
                </a:solidFill>
                <a:latin typeface="Constantia"/>
              </a:rPr>
              <a:t>مجلس الطلاب هو مشروع يساعد على تطوير مكانه الطالب في المجتمع.</a:t>
            </a:r>
          </a:p>
          <a:p>
            <a:pPr algn="r">
              <a:lnSpc>
                <a:spcPct val="150000"/>
              </a:lnSpc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2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19259" y="1274763"/>
            <a:ext cx="608532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lvl="0" algn="ctr" rtl="0">
              <a:spcBef>
                <a:spcPts val="0"/>
              </a:spcBef>
              <a:buClrTx/>
              <a:buNone/>
            </a:pPr>
            <a:r>
              <a:rPr lang="ar-EG" altLang="he-IL" sz="5400" dirty="0" smtClean="0">
                <a:solidFill>
                  <a:srgbClr val="00B0F0"/>
                </a:solidFill>
              </a:rPr>
              <a:t> </a:t>
            </a:r>
            <a:r>
              <a:rPr lang="ar-LB" sz="5400" b="1" dirty="0">
                <a:ln w="12700">
                  <a:solidFill>
                    <a:srgbClr val="6076B4"/>
                  </a:solidFill>
                  <a:prstDash val="solid"/>
                </a:ln>
                <a:solidFill>
                  <a:srgbClr val="E68422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6076B4"/>
                  </a:outerShdw>
                </a:effectLst>
                <a:latin typeface="Palatino Linotype"/>
              </a:rPr>
              <a:t>من هو القائد</a:t>
            </a:r>
            <a:endParaRPr lang="he-IL" sz="5400" b="1" dirty="0">
              <a:ln w="12700">
                <a:solidFill>
                  <a:srgbClr val="6076B4"/>
                </a:solidFill>
                <a:prstDash val="solid"/>
              </a:ln>
              <a:solidFill>
                <a:srgbClr val="E68422">
                  <a:lumMod val="60000"/>
                  <a:lumOff val="40000"/>
                </a:srgbClr>
              </a:solidFill>
              <a:effectLst>
                <a:outerShdw dist="38100" dir="2640000" algn="bl" rotWithShape="0">
                  <a:srgbClr val="6076B4"/>
                </a:outerShdw>
              </a:effectLst>
              <a:latin typeface="Palatino Linotype"/>
            </a:endParaRPr>
          </a:p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ar-EG" altLang="he-IL" sz="7200" dirty="0">
              <a:solidFill>
                <a:srgbClr val="00B0F0"/>
              </a:solidFill>
            </a:endParaRPr>
          </a:p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ar-EG" altLang="he-IL" dirty="0">
              <a:solidFill>
                <a:schemeClr val="tx1"/>
              </a:solidFill>
            </a:endParaRPr>
          </a:p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ar-EG" altLang="he-IL" dirty="0">
              <a:solidFill>
                <a:schemeClr val="tx1"/>
              </a:solidFill>
            </a:endParaRPr>
          </a:p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he-IL" dirty="0">
                <a:solidFill>
                  <a:schemeClr val="tx1"/>
                </a:solidFill>
              </a:rPr>
              <a:t>https://www.youtube.com/watch?v=ya7YqykWQvM</a:t>
            </a:r>
            <a:endParaRPr lang="ar-EG" alt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LB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صفات القائد</a:t>
            </a:r>
            <a:r>
              <a:rPr lang="he-I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he-I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he-IL" dirty="0"/>
          </a:p>
        </p:txBody>
      </p:sp>
      <p:pic>
        <p:nvPicPr>
          <p:cNvPr id="5" name="תמונה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66" y="1601732"/>
            <a:ext cx="4717700" cy="283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0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404825" y="2362017"/>
            <a:ext cx="3007090" cy="169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يستطيع اخذ القرارات</a:t>
            </a:r>
          </a:p>
        </p:txBody>
      </p:sp>
      <p:sp>
        <p:nvSpPr>
          <p:cNvPr id="6" name="Oval 5"/>
          <p:cNvSpPr/>
          <p:nvPr/>
        </p:nvSpPr>
        <p:spPr>
          <a:xfrm>
            <a:off x="7880350" y="1852613"/>
            <a:ext cx="2768600" cy="1309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متسامح</a:t>
            </a:r>
          </a:p>
        </p:txBody>
      </p:sp>
      <p:sp>
        <p:nvSpPr>
          <p:cNvPr id="7" name="Oval 6"/>
          <p:cNvSpPr/>
          <p:nvPr/>
        </p:nvSpPr>
        <p:spPr>
          <a:xfrm>
            <a:off x="7751763" y="3532188"/>
            <a:ext cx="2770187" cy="1468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دقيق المواعيد</a:t>
            </a:r>
          </a:p>
        </p:txBody>
      </p:sp>
      <p:sp>
        <p:nvSpPr>
          <p:cNvPr id="8" name="Oval 7"/>
          <p:cNvSpPr/>
          <p:nvPr/>
        </p:nvSpPr>
        <p:spPr>
          <a:xfrm>
            <a:off x="4811712" y="539263"/>
            <a:ext cx="3068637" cy="154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هادئ ومطمئن</a:t>
            </a:r>
          </a:p>
        </p:txBody>
      </p:sp>
      <p:sp>
        <p:nvSpPr>
          <p:cNvPr id="9" name="Oval 8"/>
          <p:cNvSpPr/>
          <p:nvPr/>
        </p:nvSpPr>
        <p:spPr>
          <a:xfrm>
            <a:off x="4924425" y="4327525"/>
            <a:ext cx="2112963" cy="1347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نشيط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3662363"/>
            <a:ext cx="2112963" cy="1338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000" dirty="0" smtClean="0"/>
              <a:t>متعاون </a:t>
            </a:r>
            <a:endParaRPr lang="ar-EG" sz="4000" dirty="0"/>
          </a:p>
        </p:txBody>
      </p:sp>
      <p:sp>
        <p:nvSpPr>
          <p:cNvPr id="11" name="Oval 10"/>
          <p:cNvSpPr/>
          <p:nvPr/>
        </p:nvSpPr>
        <p:spPr>
          <a:xfrm>
            <a:off x="2092325" y="1101725"/>
            <a:ext cx="1989138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مبادر</a:t>
            </a:r>
          </a:p>
        </p:txBody>
      </p:sp>
    </p:spTree>
    <p:extLst>
      <p:ext uri="{BB962C8B-B14F-4D97-AF65-F5344CB8AC3E}">
        <p14:creationId xmlns:p14="http://schemas.microsoft.com/office/powerpoint/2010/main" val="15870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340600" y="206375"/>
            <a:ext cx="4221163" cy="190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صاحب قدرة على الاقناع </a:t>
            </a:r>
          </a:p>
        </p:txBody>
      </p:sp>
      <p:sp>
        <p:nvSpPr>
          <p:cNvPr id="4" name="Oval 3"/>
          <p:cNvSpPr/>
          <p:nvPr/>
        </p:nvSpPr>
        <p:spPr>
          <a:xfrm>
            <a:off x="3009900" y="4187825"/>
            <a:ext cx="2735263" cy="2125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منفتح لتقبل النقد</a:t>
            </a:r>
          </a:p>
        </p:txBody>
      </p:sp>
      <p:sp>
        <p:nvSpPr>
          <p:cNvPr id="5" name="Oval 4"/>
          <p:cNvSpPr/>
          <p:nvPr/>
        </p:nvSpPr>
        <p:spPr>
          <a:xfrm>
            <a:off x="8715375" y="2543175"/>
            <a:ext cx="2587625" cy="148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طموح</a:t>
            </a:r>
          </a:p>
        </p:txBody>
      </p:sp>
      <p:sp>
        <p:nvSpPr>
          <p:cNvPr id="6" name="Oval 5"/>
          <p:cNvSpPr/>
          <p:nvPr/>
        </p:nvSpPr>
        <p:spPr>
          <a:xfrm>
            <a:off x="237393" y="2056423"/>
            <a:ext cx="3497996" cy="266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منفتح ويستمع لاراء الاخرين </a:t>
            </a:r>
          </a:p>
        </p:txBody>
      </p:sp>
      <p:sp>
        <p:nvSpPr>
          <p:cNvPr id="7" name="Oval 6"/>
          <p:cNvSpPr/>
          <p:nvPr/>
        </p:nvSpPr>
        <p:spPr>
          <a:xfrm>
            <a:off x="1903413" y="427038"/>
            <a:ext cx="3841750" cy="1452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يتحمل المسؤولية </a:t>
            </a:r>
          </a:p>
        </p:txBody>
      </p:sp>
      <p:sp>
        <p:nvSpPr>
          <p:cNvPr id="8" name="Oval 7"/>
          <p:cNvSpPr/>
          <p:nvPr/>
        </p:nvSpPr>
        <p:spPr>
          <a:xfrm>
            <a:off x="6130925" y="4659313"/>
            <a:ext cx="1949206" cy="1743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صبور</a:t>
            </a:r>
          </a:p>
        </p:txBody>
      </p:sp>
      <p:sp>
        <p:nvSpPr>
          <p:cNvPr id="9" name="Oval 8"/>
          <p:cNvSpPr/>
          <p:nvPr/>
        </p:nvSpPr>
        <p:spPr>
          <a:xfrm>
            <a:off x="4691063" y="1995488"/>
            <a:ext cx="2862262" cy="189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مستقل</a:t>
            </a:r>
            <a:endParaRPr lang="he-IL" sz="4400" dirty="0"/>
          </a:p>
        </p:txBody>
      </p:sp>
      <p:sp>
        <p:nvSpPr>
          <p:cNvPr id="10" name="Oval 9"/>
          <p:cNvSpPr/>
          <p:nvPr/>
        </p:nvSpPr>
        <p:spPr>
          <a:xfrm>
            <a:off x="8685213" y="4054475"/>
            <a:ext cx="2617787" cy="239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dirty="0"/>
              <a:t>لديه خيال واسع</a:t>
            </a:r>
          </a:p>
        </p:txBody>
      </p:sp>
    </p:spTree>
    <p:extLst>
      <p:ext uri="{BB962C8B-B14F-4D97-AF65-F5344CB8AC3E}">
        <p14:creationId xmlns:p14="http://schemas.microsoft.com/office/powerpoint/2010/main" val="10434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36663" y="395288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 algn="r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he-IL" altLang="he-IL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83400" y="1954213"/>
            <a:ext cx="4030663" cy="2022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يستطيع الوقوف امام جمهور</a:t>
            </a:r>
          </a:p>
        </p:txBody>
      </p:sp>
      <p:sp>
        <p:nvSpPr>
          <p:cNvPr id="4" name="Oval 3"/>
          <p:cNvSpPr/>
          <p:nvPr/>
        </p:nvSpPr>
        <p:spPr>
          <a:xfrm>
            <a:off x="3148013" y="136525"/>
            <a:ext cx="2112962" cy="169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/>
              <a:t>صادق</a:t>
            </a:r>
            <a:endParaRPr lang="ar-EG" sz="4000" dirty="0"/>
          </a:p>
        </p:txBody>
      </p:sp>
      <p:sp>
        <p:nvSpPr>
          <p:cNvPr id="5" name="Oval 4"/>
          <p:cNvSpPr/>
          <p:nvPr/>
        </p:nvSpPr>
        <p:spPr>
          <a:xfrm>
            <a:off x="3816350" y="1985963"/>
            <a:ext cx="2889250" cy="2241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يحب مساعدة الاخرين</a:t>
            </a:r>
          </a:p>
        </p:txBody>
      </p:sp>
      <p:sp>
        <p:nvSpPr>
          <p:cNvPr id="6" name="Oval 5"/>
          <p:cNvSpPr/>
          <p:nvPr/>
        </p:nvSpPr>
        <p:spPr>
          <a:xfrm>
            <a:off x="5343525" y="144463"/>
            <a:ext cx="3633788" cy="184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لديه برامج ومخططات</a:t>
            </a:r>
          </a:p>
        </p:txBody>
      </p:sp>
      <p:sp>
        <p:nvSpPr>
          <p:cNvPr id="7" name="Oval 6"/>
          <p:cNvSpPr/>
          <p:nvPr/>
        </p:nvSpPr>
        <p:spPr>
          <a:xfrm>
            <a:off x="695325" y="1497013"/>
            <a:ext cx="2711450" cy="2149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ar-EG" sz="4000" dirty="0"/>
              <a:t>يتقبل الاخر </a:t>
            </a:r>
          </a:p>
        </p:txBody>
      </p:sp>
      <p:sp>
        <p:nvSpPr>
          <p:cNvPr id="8" name="Oval 7"/>
          <p:cNvSpPr/>
          <p:nvPr/>
        </p:nvSpPr>
        <p:spPr>
          <a:xfrm>
            <a:off x="1530350" y="3962400"/>
            <a:ext cx="1876425" cy="1211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امين </a:t>
            </a:r>
          </a:p>
        </p:txBody>
      </p:sp>
      <p:sp>
        <p:nvSpPr>
          <p:cNvPr id="9" name="Oval 8"/>
          <p:cNvSpPr/>
          <p:nvPr/>
        </p:nvSpPr>
        <p:spPr>
          <a:xfrm>
            <a:off x="3662363" y="4387850"/>
            <a:ext cx="2112962" cy="1692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dirty="0"/>
              <a:t>ذكي</a:t>
            </a:r>
          </a:p>
        </p:txBody>
      </p:sp>
      <p:sp>
        <p:nvSpPr>
          <p:cNvPr id="10" name="Oval 9"/>
          <p:cNvSpPr/>
          <p:nvPr/>
        </p:nvSpPr>
        <p:spPr>
          <a:xfrm>
            <a:off x="6183313" y="4048125"/>
            <a:ext cx="2776537" cy="163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000" dirty="0" smtClean="0"/>
              <a:t>اصرار 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11353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مجلس الشبيبة البلدي</a:t>
            </a:r>
            <a:endParaRPr lang="he-IL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388" y="1975067"/>
            <a:ext cx="10351772" cy="286232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lvl="0" algn="r" rtl="1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ar-AE" sz="3600" dirty="0" smtClean="0">
                <a:solidFill>
                  <a:prstClr val="black"/>
                </a:solidFill>
                <a:latin typeface="Constantia"/>
              </a:rPr>
              <a:t>مجلس </a:t>
            </a:r>
            <a:r>
              <a:rPr lang="ar-AE" sz="3600" dirty="0">
                <a:solidFill>
                  <a:prstClr val="black"/>
                </a:solidFill>
                <a:latin typeface="Constantia"/>
              </a:rPr>
              <a:t>الشبيبة البلدي هو هيئة سياسية لا حزبية </a:t>
            </a:r>
            <a:br>
              <a:rPr lang="ar-AE" sz="3600" dirty="0">
                <a:solidFill>
                  <a:prstClr val="black"/>
                </a:solidFill>
                <a:latin typeface="Constantia"/>
              </a:rPr>
            </a:br>
            <a:r>
              <a:rPr lang="ar-AE" sz="3600" dirty="0">
                <a:solidFill>
                  <a:prstClr val="black"/>
                </a:solidFill>
                <a:latin typeface="Constantia"/>
              </a:rPr>
              <a:t>تمثل كافة ابناء الشبيبة من مختلف مؤسسات المدينة المعنية بشريحة الشباب : </a:t>
            </a:r>
            <a:br>
              <a:rPr lang="ar-AE" sz="3600" dirty="0">
                <a:solidFill>
                  <a:prstClr val="black"/>
                </a:solidFill>
                <a:latin typeface="Constantia"/>
              </a:rPr>
            </a:br>
            <a:r>
              <a:rPr lang="ar-AE" sz="3600" dirty="0">
                <a:solidFill>
                  <a:prstClr val="black"/>
                </a:solidFill>
                <a:latin typeface="Constantia"/>
              </a:rPr>
              <a:t>1. مدارس : اعدادية وثانوية .</a:t>
            </a:r>
            <a:br>
              <a:rPr lang="ar-AE" sz="3600" dirty="0">
                <a:solidFill>
                  <a:prstClr val="black"/>
                </a:solidFill>
                <a:latin typeface="Constantia"/>
              </a:rPr>
            </a:br>
            <a:r>
              <a:rPr lang="ar-AE" sz="3600" dirty="0">
                <a:solidFill>
                  <a:prstClr val="black"/>
                </a:solidFill>
                <a:latin typeface="Constantia"/>
              </a:rPr>
              <a:t>2.حركات شبيبة : كشاف , </a:t>
            </a:r>
            <a:r>
              <a:rPr lang="ar-AE" sz="3600" dirty="0" smtClean="0">
                <a:solidFill>
                  <a:prstClr val="black"/>
                </a:solidFill>
                <a:latin typeface="Constantia"/>
              </a:rPr>
              <a:t>أجيال</a:t>
            </a:r>
            <a:r>
              <a:rPr lang="en-US" sz="36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ar-LB" sz="3600" dirty="0" smtClean="0">
                <a:solidFill>
                  <a:prstClr val="black"/>
                </a:solidFill>
                <a:latin typeface="Constantia"/>
              </a:rPr>
              <a:t>الشبيبة العاملة المتعلمة </a:t>
            </a:r>
            <a:r>
              <a:rPr lang="ar-AE" sz="3600" dirty="0" smtClean="0">
                <a:solidFill>
                  <a:prstClr val="black"/>
                </a:solidFill>
                <a:latin typeface="Constantia"/>
              </a:rPr>
              <a:t> .....</a:t>
            </a:r>
            <a:endParaRPr lang="he-IL" sz="36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2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58340" y="576977"/>
            <a:ext cx="7147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LB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ar-LB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كيف يتم انتخاب المجلس </a:t>
            </a:r>
            <a:endParaRPr lang="he-IL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" y="2506650"/>
            <a:ext cx="10351772" cy="1015663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ar-JO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انتخاب </a:t>
            </a:r>
            <a:r>
              <a:rPr lang="ar-J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مجلس</a:t>
            </a:r>
            <a:r>
              <a:rPr lang="ar-S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طلاب </a:t>
            </a:r>
            <a:r>
              <a:rPr lang="ar-JO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JO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مدرسي </a:t>
            </a:r>
            <a:endParaRPr lang="he-IL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9" y="302270"/>
            <a:ext cx="1465317" cy="1257299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389582"/>
            <a:ext cx="1101090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5778</TotalTime>
  <Words>501</Words>
  <Application>Microsoft Office PowerPoint</Application>
  <PresentationFormat>מותאם אישית</PresentationFormat>
  <Paragraphs>83</Paragraphs>
  <Slides>18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ניהולי</vt:lpstr>
      <vt:lpstr>מצגת של PowerPoint</vt:lpstr>
      <vt:lpstr>מצגת של PowerPoint</vt:lpstr>
      <vt:lpstr>מצגת של PowerPoint</vt:lpstr>
      <vt:lpstr>صفات القائد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tariq</dc:creator>
  <cp:lastModifiedBy>10user</cp:lastModifiedBy>
  <cp:revision>247</cp:revision>
  <cp:lastPrinted>2020-11-21T07:17:10Z</cp:lastPrinted>
  <dcterms:created xsi:type="dcterms:W3CDTF">2018-12-05T18:25:54Z</dcterms:created>
  <dcterms:modified xsi:type="dcterms:W3CDTF">2023-04-29T08:37:34Z</dcterms:modified>
</cp:coreProperties>
</file>